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72" r:id="rId6"/>
    <p:sldId id="273" r:id="rId7"/>
    <p:sldId id="274" r:id="rId8"/>
    <p:sldId id="275" r:id="rId9"/>
    <p:sldId id="271" r:id="rId10"/>
    <p:sldId id="257" r:id="rId11"/>
    <p:sldId id="256" r:id="rId12"/>
    <p:sldId id="261" r:id="rId13"/>
    <p:sldId id="258" r:id="rId14"/>
    <p:sldId id="259" r:id="rId15"/>
    <p:sldId id="260" r:id="rId16"/>
    <p:sldId id="263" r:id="rId17"/>
    <p:sldId id="262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07:27:52.728"/>
    </inkml:context>
    <inkml:brush xml:id="br0">
      <inkml:brushProperty name="width" value="0.07" units="cm"/>
      <inkml:brushProperty name="height" value="0.07" units="cm"/>
    </inkml:brush>
    <inkml:brush xml:id="br1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98 1 10551,'0'247'0,"30357"-247"0,-30357-247 0,-30357 247 0</inkml:trace>
  <inkml:trace contextRef="#ctx0" brushRef="#br0" timeOffset="1">12811 249 15112,'0'3869'0,"132"-3869"0,-132-3869 0,-132 3869 0</inkml:trace>
  <inkml:trace contextRef="#ctx0" brushRef="#br0" timeOffset="2">15678 249 15112,'0'3869'0,"133"-3869"0,-133-3869 0,-133 3869 0</inkml:trace>
  <inkml:trace contextRef="#ctx0" brushRef="#br0" timeOffset="3">16571 249 15112,'0'3869'0,"132"-3869"0,-132-3869 0,-132 3869 0</inkml:trace>
  <inkml:trace contextRef="#ctx0" brushRef="#br0" timeOffset="4">6154 275 15112,'0'3868'0,"132"-3868"0,-132-3868 0,-132 3868 0</inkml:trace>
  <inkml:trace contextRef="#ctx0" brushRef="#br0" timeOffset="5">10862 275 15112,'0'3868'0,"132"-3868"0,-132-3868 0,-132 3868 0</inkml:trace>
  <inkml:trace contextRef="#ctx0" brushRef="#br0" timeOffset="6">11754 275 15112,'0'3868'0,"132"-3868"0,-132-3868 0,-132 3868 0</inkml:trace>
  <inkml:trace contextRef="#ctx0" brushRef="#br0" timeOffset="7">8941 275 15112,'0'3868'0,"132"-3868"0,-132-3868 0,-132 3868 0</inkml:trace>
  <inkml:trace contextRef="#ctx0" brushRef="#br0" timeOffset="8">14704 275 15112,'0'3868'0,"132"-3868"0,-132-3868 0,-132 3868 0</inkml:trace>
  <inkml:trace contextRef="#ctx0" brushRef="#br0" timeOffset="9">20209 275 15112,'0'3868'0,"132"-3868"0,-132-3868 0,-132 3868 0</inkml:trace>
  <inkml:trace contextRef="#ctx0" brushRef="#br0" timeOffset="10">22092 275 15112,'0'3868'0,"132"-3868"0,-132-3868 0,-132 3868 0</inkml:trace>
  <inkml:trace contextRef="#ctx0" brushRef="#br0" timeOffset="11">473 298 15112,'0'3869'0,"132"-3869"0,-132-3869 0,-132 3869 0</inkml:trace>
  <inkml:trace contextRef="#ctx0" brushRef="#br0" timeOffset="12">22996 299 15112,'0'3869'0,"132"-3869"0,-132-3869 0,-132 3869 0</inkml:trace>
  <inkml:trace contextRef="#ctx0" brushRef="#br0" timeOffset="13">7156 299 15112,'0'3869'0,"132"-3869"0,-132-3869 0,-132 3869 0</inkml:trace>
  <inkml:trace contextRef="#ctx0" brushRef="#br0" timeOffset="14">8021 299 15112,'0'3869'0,"132"-3869"0,-132-3869 0,-132 3869 0</inkml:trace>
  <inkml:trace contextRef="#ctx0" brushRef="#br0" timeOffset="15">17793 299 15112,'0'3869'0,"132"-3869"0,-132-3869 0,-132 3869 0</inkml:trace>
  <inkml:trace contextRef="#ctx0" brushRef="#br0" timeOffset="16">21112 299 15112,'0'3869'0,"132"-3869"0,-132-3869 0,-132 3869 0</inkml:trace>
  <inkml:trace contextRef="#ctx0" brushRef="#br0" timeOffset="17">24218 299 15112,'0'3869'0,"132"-3869"0,-132-3869 0,-132 3869 0</inkml:trace>
  <inkml:trace contextRef="#ctx0" brushRef="#br0" timeOffset="18">3066 324 15112,'0'3870'0,"132"-3870"0,-132-3870 0,-132 3870 0</inkml:trace>
  <inkml:trace contextRef="#ctx0" brushRef="#br0" timeOffset="19">4095 324 15112,'0'3870'0,"132"-3870"0,-132-3870 0,-132 3870 0</inkml:trace>
  <inkml:trace contextRef="#ctx0" brushRef="#br0" timeOffset="20">5098 324 15112,'0'3870'0,"132"-3870"0,-132-3870 0,-132 3870 0</inkml:trace>
  <inkml:trace contextRef="#ctx0" brushRef="#br0" timeOffset="21">13675 324 15112,'0'3870'0,"132"-3870"0,-132-3870 0,-132 3870 0</inkml:trace>
  <inkml:trace contextRef="#ctx0" brushRef="#br0" timeOffset="22">1282 324 15112,'0'3870'0,"133"-3870"0,-133-3870 0,-133 3870 0</inkml:trace>
  <inkml:trace contextRef="#ctx0" brushRef="#br0" timeOffset="23">9860 324 15112,'0'3870'0,"132"-3870"0,-132-3870 0,-132 3870 0</inkml:trace>
  <inkml:trace contextRef="#ctx0" brushRef="#br0" timeOffset="24">2147 349 15112,'0'3869'0,"132"-3869"0,-132-3869 0,-132 3869 0</inkml:trace>
  <inkml:trace contextRef="#ctx0" brushRef="#br0" timeOffset="25">19070 349 15112,'0'3869'0,"132"-3869"0,-132-3869 0,-132 3869 0</inkml:trace>
  <inkml:trace contextRef="#ctx0" brushRef="#br0" timeOffset="26">1 4192 10551,'0'247'0,"30357"-247"0,-30357-247 0,-30357 247 0</inkml:trace>
  <inkml:trace contextRef="#ctx0" brushRef="#br1" timeOffset="27">11984 3162 11425,'26'13'-376,"-7"-6"-584,7 2-564,-26-30-404,0 26 99,-4-6 133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2T07:53:56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A075-D302-911C-B563-945F08BE5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9315B-763A-DE4D-F944-1AB77257A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7866-58D2-2C96-97F8-FB829A90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7F7C6-E848-A813-94E4-F37BBEE1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71D5A-7425-63CA-2DBF-479E5F48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47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DAA0-9C4B-F10C-1946-C0B045725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0CC1B-2232-B2E4-0842-B1A8D6B56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8A3C6-A82B-0EF4-2B76-6FB00F70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F426C-98F6-E170-4A2F-C6B8A0B6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8B3C5-7A38-0ABA-7627-233A5080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4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956123-4AC0-84DA-80EB-842E304E6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4236C-9BAB-7CBD-0DA5-E7AA7FBDC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07034-EA43-8822-9ACB-E6CC9E7A3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D400-E3B5-1190-2B2F-721C9512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D5026-6786-8DD1-B92A-90BAD836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5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B133-EEA1-0B71-4338-6A6FA6CA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5CD11-2074-3571-F65C-082584F32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E46AB-5EE7-D14B-B885-5F5F6B65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17AD-3BFD-1C15-1B6F-22B5CB42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1A69A-0980-9CBE-89CB-846C1A4E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72E6-DCDB-BDD7-D48F-9662729E1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D10BF-87CF-6488-921F-A9DAE9062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F9D54-69DC-ED13-8D3D-E1C7DB54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7027-EDF6-2840-A5FB-820836EF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4FCAC-DD0D-82F0-20E6-69763702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3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CF7A-3FB4-7DEE-9033-D0EBFF68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ABAB5-7452-820E-CBAA-80DB01C83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576AB-BDEE-16CB-D1D1-BC86CAC2A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FDB7E-E5A3-3CB8-54E3-7D5E34A3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7FB64-A22A-6A4C-49A6-24CBB953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B1F80-ABAB-AA25-CADE-9B5540BB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2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A88-04FF-8459-C14C-F7E49D47C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A0108-E156-D8A1-46AA-29A860243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C73AE-6297-5230-A7C8-72A8C70A2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C98AC-1C13-45E5-0239-53B084209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C2796-8F7F-0410-36E2-5F2BBCE11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8409C-D655-AEAC-D907-538BCE93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D5B3C-9F45-E184-BC42-A806C1973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A5B533-F397-C103-0C40-75E61752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199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A437-D35A-A5DD-1478-410FEE3D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D092F-9C78-320D-7702-DD9357EA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39A79-856A-4E94-A732-C3BC6FBE9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8AB99-7BCE-E7EE-6630-AEE9EF9C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9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AAD8A-B19F-B8B0-D78E-A1237860A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6F3AE-FBC6-FBC5-FD35-D5B01E5DF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7D7C9-8EDE-063F-8DDF-172D82B5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2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CB3B-7542-8DA8-FDAC-AFEEE8FF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334ED-93DA-4B23-5741-6C705197F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B81E9-D514-3040-8551-BED646FB8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1D2C6-F7E9-6E61-B239-FDE761C2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2753F-5D73-E27C-4734-8D7138CDD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34BDD-D1C8-BEB1-AD3F-BD09A47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92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E866-0208-F0EA-9DA3-D8A5C3F09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4E8AB5-D1FF-005F-F9E6-015734FF7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65DD7-97B8-7453-C1DA-E8DAEE3AA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97748-ECA3-3BDE-3F9B-1AFF9CC8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7663A-00C6-08B1-D94F-AC56A541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D42F-FCAA-3EA8-2255-D5ECDA5B3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3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0D4C6-BFC2-7689-A913-AD8EE0832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C827D-196F-311F-F61E-2B55D0B49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C5231-0E5F-6E90-B736-CE4B13305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A3B0C-46F6-4B29-A2B1-8B517C2D90D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C7E83-5D1F-57B2-E8FB-7273BB9AE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1FE7C-82BF-B74B-2883-80BBE2749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D3CE8-54BE-42F9-9886-BC52F2FD3D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4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60123" y="92927"/>
            <a:ext cx="5730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3 phase Squirrel Cage Induction Motor Rewinding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577" y="4803820"/>
            <a:ext cx="4430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Prepared By: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1906152, 1906153, 1906154, 1906155, 1906156, 1906157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8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F7BBF24-8F49-E950-75C4-69717A4D7414}"/>
              </a:ext>
            </a:extLst>
          </p:cNvPr>
          <p:cNvSpPr txBox="1"/>
          <p:nvPr/>
        </p:nvSpPr>
        <p:spPr>
          <a:xfrm>
            <a:off x="1248229" y="339635"/>
            <a:ext cx="9695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latin typeface="Arial Rounded MT Bold" panose="020F0704030504030204" pitchFamily="34" charset="0"/>
              </a:rPr>
              <a:t>Reconstruction of </a:t>
            </a:r>
            <a:r>
              <a:rPr lang="en-GB" sz="4800" b="1" dirty="0">
                <a:latin typeface="Arial Rounded MT Bold" panose="020F0704030504030204" pitchFamily="34" charset="0"/>
              </a:rPr>
              <a:t>the Coils/Windings</a:t>
            </a:r>
            <a:endParaRPr lang="en-US" sz="4800" b="1" dirty="0">
              <a:latin typeface="Arial Rounded MT Bold" panose="020F07040305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D3384A-8F62-F2CB-28E1-7BD4DA35C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9" t="-119" r="1893" b="958"/>
          <a:stretch/>
        </p:blipFill>
        <p:spPr>
          <a:xfrm>
            <a:off x="2137558" y="2228087"/>
            <a:ext cx="2541319" cy="2897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7982F0-0D00-CFB9-6F23-79B92AFE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70" y="2257425"/>
            <a:ext cx="2508879" cy="28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1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5E6FBF37-14A4-C4E6-4AC4-A6788C6E4904}"/>
              </a:ext>
            </a:extLst>
          </p:cNvPr>
          <p:cNvSpPr/>
          <p:nvPr/>
        </p:nvSpPr>
        <p:spPr>
          <a:xfrm>
            <a:off x="154379" y="822317"/>
            <a:ext cx="11792198" cy="506808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0EC953-B035-FDB2-F14C-7EFD38C57FBA}"/>
                  </a:ext>
                </a:extLst>
              </p14:cNvPr>
              <p14:cNvContentPartPr/>
              <p14:nvPr/>
            </p14:nvContentPartPr>
            <p14:xfrm>
              <a:off x="825499" y="2574925"/>
              <a:ext cx="10963755" cy="1598071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0EC953-B035-FDB2-F14C-7EFD38C57F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898" y="2562328"/>
                <a:ext cx="10988597" cy="1622906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57626794-7C0E-65E4-2DC9-613C7A0B968C}"/>
              </a:ext>
            </a:extLst>
          </p:cNvPr>
          <p:cNvGrpSpPr/>
          <p:nvPr/>
        </p:nvGrpSpPr>
        <p:grpSpPr>
          <a:xfrm>
            <a:off x="1119594" y="1854156"/>
            <a:ext cx="8392393" cy="4575454"/>
            <a:chOff x="1119595" y="1854155"/>
            <a:chExt cx="8278400" cy="498536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6703C6-CD46-ED81-E82A-90F6E4D22E3A}"/>
                </a:ext>
              </a:extLst>
            </p:cNvPr>
            <p:cNvGrpSpPr/>
            <p:nvPr/>
          </p:nvGrpSpPr>
          <p:grpSpPr>
            <a:xfrm>
              <a:off x="1119595" y="1887583"/>
              <a:ext cx="1789068" cy="4951932"/>
              <a:chOff x="1119595" y="1887583"/>
              <a:chExt cx="1789068" cy="4951932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4B12D0B-3145-F9B6-0321-4FD9903BA2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9595" y="1921011"/>
                <a:ext cx="178906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5A73C08-0C6A-AB41-3CFD-9C7AC6E06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885" y="1921010"/>
                <a:ext cx="0" cy="491850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B037F5A-D4E3-1547-FC89-6AE10C6135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08194" y="1887583"/>
                <a:ext cx="469" cy="331066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5A0A494-A65D-77C2-BDCC-163AE81B5DBB}"/>
                </a:ext>
              </a:extLst>
            </p:cNvPr>
            <p:cNvGrpSpPr/>
            <p:nvPr/>
          </p:nvGrpSpPr>
          <p:grpSpPr>
            <a:xfrm>
              <a:off x="3237049" y="1887583"/>
              <a:ext cx="1789068" cy="3310663"/>
              <a:chOff x="1119595" y="1887583"/>
              <a:chExt cx="1789068" cy="3310663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B74A453-A7D8-5C01-5A4E-F1FE32DBC9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9595" y="1921011"/>
                <a:ext cx="178906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7C4FF02-AEC5-F229-4123-F7A03CDBFC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885" y="1921011"/>
                <a:ext cx="0" cy="308283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2F11757-B92B-C819-DFCB-7FD0C4FBA7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663" y="1887583"/>
                <a:ext cx="0" cy="331066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38A2B69-DA3A-FBD2-DA2A-0DF54056CCBB}"/>
                </a:ext>
              </a:extLst>
            </p:cNvPr>
            <p:cNvGrpSpPr/>
            <p:nvPr/>
          </p:nvGrpSpPr>
          <p:grpSpPr>
            <a:xfrm>
              <a:off x="5201466" y="1854155"/>
              <a:ext cx="1789068" cy="3116262"/>
              <a:chOff x="1119595" y="1887583"/>
              <a:chExt cx="1789068" cy="3116262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7FF9188-6D3E-5548-F775-36F98FEE13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9595" y="1921011"/>
                <a:ext cx="178906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976E868-1A0B-9965-B464-B7EF51E2B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885" y="1921011"/>
                <a:ext cx="0" cy="308283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9421B2D-3789-8771-887C-6A35DB512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663" y="1887583"/>
                <a:ext cx="0" cy="308283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13F24BF-FD29-9179-ED73-D9FC29BDE4AA}"/>
                </a:ext>
              </a:extLst>
            </p:cNvPr>
            <p:cNvGrpSpPr/>
            <p:nvPr/>
          </p:nvGrpSpPr>
          <p:grpSpPr>
            <a:xfrm>
              <a:off x="7451644" y="1904297"/>
              <a:ext cx="1946351" cy="4935219"/>
              <a:chOff x="1119595" y="1887583"/>
              <a:chExt cx="1789068" cy="493521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A4AC2A0-1E32-5620-7B89-D1349EB670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9595" y="1921011"/>
                <a:ext cx="178906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26550D4-782C-1443-4FA7-D9A4669B6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3885" y="1921010"/>
                <a:ext cx="32704" cy="490179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7408EA3-D7F0-C7E9-5FBE-4569DDCA6E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8663" y="1887583"/>
                <a:ext cx="0" cy="308283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06E42A-D727-2C51-6312-597638D522FB}"/>
              </a:ext>
            </a:extLst>
          </p:cNvPr>
          <p:cNvSpPr txBox="1"/>
          <p:nvPr/>
        </p:nvSpPr>
        <p:spPr>
          <a:xfrm>
            <a:off x="967206" y="3243937"/>
            <a:ext cx="9336677" cy="3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 1    2    3   4     5    6     7     8    9   10  11   12  13  14  15  16   17  18     19    20   21  22  23   24  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A361E49-F726-5F7F-8920-FF1B62553D86}"/>
              </a:ext>
            </a:extLst>
          </p:cNvPr>
          <p:cNvGrpSpPr/>
          <p:nvPr/>
        </p:nvGrpSpPr>
        <p:grpSpPr>
          <a:xfrm>
            <a:off x="1396991" y="4665319"/>
            <a:ext cx="8114996" cy="1155018"/>
            <a:chOff x="1415673" y="4938052"/>
            <a:chExt cx="8114996" cy="115501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6854B4-B1B2-29F6-1C57-CA8BFD19881B}"/>
                    </a:ext>
                  </a:extLst>
                </p14:cNvPr>
                <p14:cNvContentPartPr/>
                <p14:nvPr/>
              </p14:nvContentPartPr>
              <p14:xfrm>
                <a:off x="2932822" y="4963395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6854B4-B1B2-29F6-1C57-CA8BFD1988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24182" y="49543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625C9BA-41DC-A6AB-51E4-6E625112B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2822" y="5198246"/>
              <a:ext cx="214708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3CF6295-01AB-156D-C1BF-87C5E9AC7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967" y="4963395"/>
              <a:ext cx="1991467" cy="70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A9E998B-86DE-4C64-7C9F-D4E78B069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9852" y="4938052"/>
              <a:ext cx="246081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1E3A276-5150-4A23-26AA-D0C7C81D5C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0506" y="5521067"/>
              <a:ext cx="2167949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6FDDD89-8777-6739-5D1A-0D5FF9727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6693" y="5258745"/>
              <a:ext cx="2167949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E23E99A-429E-B098-CCB5-74B7CB704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5673" y="5614591"/>
              <a:ext cx="6452027" cy="29229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CC623D-49F7-E596-29DB-23A8497B0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4481" y="6091803"/>
              <a:ext cx="2071855" cy="1267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4E6E786-1A0D-0A9F-11AD-163221B116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6546" y="5935399"/>
              <a:ext cx="2109139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AFEFF97-06E0-C192-3AFB-93C5F988B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6336" y="5068145"/>
              <a:ext cx="0" cy="101194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DC72474-91B0-A543-4652-FA60217FB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9822" y="5886726"/>
              <a:ext cx="6531754" cy="50335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2B2F453-2891-6609-0293-9911F131DEF3}"/>
              </a:ext>
            </a:extLst>
          </p:cNvPr>
          <p:cNvGrpSpPr/>
          <p:nvPr/>
        </p:nvGrpSpPr>
        <p:grpSpPr>
          <a:xfrm>
            <a:off x="372801" y="1398561"/>
            <a:ext cx="10025155" cy="5031049"/>
            <a:chOff x="372801" y="1398561"/>
            <a:chExt cx="10025155" cy="503104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F28358-51D1-A883-04BA-A9FA7423ADD8}"/>
                </a:ext>
              </a:extLst>
            </p:cNvPr>
            <p:cNvGrpSpPr/>
            <p:nvPr/>
          </p:nvGrpSpPr>
          <p:grpSpPr>
            <a:xfrm>
              <a:off x="372801" y="1539346"/>
              <a:ext cx="9856607" cy="4890264"/>
              <a:chOff x="285788" y="1539346"/>
              <a:chExt cx="9943620" cy="586624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4E02E17-31BB-EBB3-0AB0-4F2004112D2F}"/>
                  </a:ext>
                </a:extLst>
              </p:cNvPr>
              <p:cNvGrpSpPr/>
              <p:nvPr/>
            </p:nvGrpSpPr>
            <p:grpSpPr>
              <a:xfrm>
                <a:off x="1655778" y="1561366"/>
                <a:ext cx="1904341" cy="5844228"/>
                <a:chOff x="1110543" y="1887583"/>
                <a:chExt cx="1798120" cy="4436151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7067BA1-7FE2-8F1A-4547-CD63B79D9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9595" y="1921011"/>
                  <a:ext cx="1789068" cy="0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42EAC64-A6C9-F1F0-5F2E-C43F02095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0543" y="1943136"/>
                  <a:ext cx="43342" cy="4380598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FB97CBB-F4AB-BB65-8C91-19A731B4F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08663" y="1887583"/>
                  <a:ext cx="0" cy="3338408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E410242-37C9-FA0C-9EE2-919C8FB36F21}"/>
                  </a:ext>
                </a:extLst>
              </p:cNvPr>
              <p:cNvGrpSpPr/>
              <p:nvPr/>
            </p:nvGrpSpPr>
            <p:grpSpPr>
              <a:xfrm>
                <a:off x="3848011" y="1539346"/>
                <a:ext cx="1731893" cy="4420071"/>
                <a:chOff x="1119595" y="1887583"/>
                <a:chExt cx="1789068" cy="3355123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75589BD-E170-224C-615D-F867BAE73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9595" y="1921011"/>
                  <a:ext cx="1789068" cy="0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45A9898-DD1C-BA67-2CFC-067B42E9ED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885" y="1921011"/>
                  <a:ext cx="0" cy="3082834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3CE3337-B76A-352D-6330-307CB9C49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08663" y="1887583"/>
                  <a:ext cx="0" cy="3355123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2F8EC5A-5C72-95E1-B0B3-79A4A28C9651}"/>
                  </a:ext>
                </a:extLst>
              </p:cNvPr>
              <p:cNvGrpSpPr/>
              <p:nvPr/>
            </p:nvGrpSpPr>
            <p:grpSpPr>
              <a:xfrm>
                <a:off x="5909586" y="1552046"/>
                <a:ext cx="1946351" cy="4512957"/>
                <a:chOff x="1119595" y="1887583"/>
                <a:chExt cx="1789068" cy="3425630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67B931BF-292A-D07D-46D4-AE10FAAFC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9595" y="1921011"/>
                  <a:ext cx="1789068" cy="0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E8C77E7-6637-DEB6-E495-F6EEF0CABB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885" y="1921011"/>
                  <a:ext cx="0" cy="3082834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F905165-D025-A851-2FE9-92E6BB00CD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08663" y="1887583"/>
                  <a:ext cx="0" cy="3425630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1532F0C-E3A5-D257-FFAC-76E93BD01506}"/>
                  </a:ext>
                </a:extLst>
              </p:cNvPr>
              <p:cNvGrpSpPr/>
              <p:nvPr/>
            </p:nvGrpSpPr>
            <p:grpSpPr>
              <a:xfrm>
                <a:off x="8255896" y="1568493"/>
                <a:ext cx="1973512" cy="5837102"/>
                <a:chOff x="8255896" y="1568493"/>
                <a:chExt cx="1973512" cy="583710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DFF3482-FB2A-35BE-1E42-F39E42CD9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83057" y="1579401"/>
                  <a:ext cx="1946351" cy="0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96D7BA6-C7B4-E09E-07E0-0AA89D7B8F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55896" y="1568493"/>
                  <a:ext cx="17760" cy="5837102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F1348C8-F9C5-4876-B46E-BFFB93D0763F}"/>
                  </a:ext>
                </a:extLst>
              </p:cNvPr>
              <p:cNvGrpSpPr/>
              <p:nvPr/>
            </p:nvGrpSpPr>
            <p:grpSpPr>
              <a:xfrm>
                <a:off x="285788" y="1552046"/>
                <a:ext cx="1151723" cy="4556453"/>
                <a:chOff x="7164935" y="1574065"/>
                <a:chExt cx="1151723" cy="4556453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ADB0AED-ECA8-4A5B-0A5E-100D1C07557C}"/>
                    </a:ext>
                  </a:extLst>
                </p:cNvPr>
                <p:cNvCxnSpPr>
                  <a:cxnSpLocks/>
                  <a:endCxn id="153" idx="1"/>
                </p:cNvCxnSpPr>
                <p:nvPr/>
              </p:nvCxnSpPr>
              <p:spPr>
                <a:xfrm flipH="1" flipV="1">
                  <a:off x="7164935" y="1614004"/>
                  <a:ext cx="1151723" cy="396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28F727D-C9ED-9AFC-6ECD-AD90DB714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057" y="1574065"/>
                  <a:ext cx="0" cy="4556453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03B65B5-6817-5FE2-334C-68643E6D3659}"/>
                </a:ext>
              </a:extLst>
            </p:cNvPr>
            <p:cNvSpPr txBox="1"/>
            <p:nvPr/>
          </p:nvSpPr>
          <p:spPr>
            <a:xfrm>
              <a:off x="9855335" y="1409748"/>
              <a:ext cx="54262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25EEC9E-B09F-CE0F-AB79-3111F09A6502}"/>
                </a:ext>
              </a:extLst>
            </p:cNvPr>
            <p:cNvSpPr txBox="1"/>
            <p:nvPr/>
          </p:nvSpPr>
          <p:spPr>
            <a:xfrm>
              <a:off x="372801" y="1398561"/>
              <a:ext cx="54262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25E94F6-D5FA-45E9-50BB-0987C5508116}"/>
              </a:ext>
            </a:extLst>
          </p:cNvPr>
          <p:cNvGrpSpPr/>
          <p:nvPr/>
        </p:nvGrpSpPr>
        <p:grpSpPr>
          <a:xfrm>
            <a:off x="668698" y="947314"/>
            <a:ext cx="10512922" cy="5482295"/>
            <a:chOff x="668698" y="947314"/>
            <a:chExt cx="10512922" cy="548229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C35455B-852B-13A2-AC78-95DF4BB2290E}"/>
                </a:ext>
              </a:extLst>
            </p:cNvPr>
            <p:cNvGrpSpPr/>
            <p:nvPr/>
          </p:nvGrpSpPr>
          <p:grpSpPr>
            <a:xfrm>
              <a:off x="813849" y="1094747"/>
              <a:ext cx="10096461" cy="5334862"/>
              <a:chOff x="101379" y="1543363"/>
              <a:chExt cx="9700909" cy="5163807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281FE45-303F-4409-A659-FA5E802C1720}"/>
                  </a:ext>
                </a:extLst>
              </p:cNvPr>
              <p:cNvGrpSpPr/>
              <p:nvPr/>
            </p:nvGrpSpPr>
            <p:grpSpPr>
              <a:xfrm>
                <a:off x="1665363" y="1572316"/>
                <a:ext cx="1691180" cy="5134854"/>
                <a:chOff x="1119595" y="1895895"/>
                <a:chExt cx="1596850" cy="3897689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045E692-B2B9-8010-CA95-C75C1FEE0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9595" y="1921011"/>
                  <a:ext cx="1596850" cy="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9416C14-B040-E870-E7A5-ACFEAC052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3884" y="1921011"/>
                  <a:ext cx="14732" cy="3872573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6D18587-0E76-5DBE-227C-18AE273BE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6445" y="1895895"/>
                  <a:ext cx="0" cy="3316853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29DC08B-AE68-0AAE-894C-2CE72A0D14F2}"/>
                  </a:ext>
                </a:extLst>
              </p:cNvPr>
              <p:cNvGrpSpPr/>
              <p:nvPr/>
            </p:nvGrpSpPr>
            <p:grpSpPr>
              <a:xfrm>
                <a:off x="3737482" y="1543364"/>
                <a:ext cx="1638849" cy="4537989"/>
                <a:chOff x="1005417" y="1890633"/>
                <a:chExt cx="1692953" cy="3444631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CF847E0-1294-0BB9-E054-AE3361B776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0000" y="1912610"/>
                  <a:ext cx="1688370" cy="1523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C828F025-9CB5-B5E9-DF15-6DFA7C373C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5417" y="1917988"/>
                  <a:ext cx="4583" cy="3417276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6D3369F5-E1F8-78B5-DDC0-D348710664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65278" y="1890633"/>
                  <a:ext cx="33092" cy="333883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9192497-714B-84C7-9402-A28FB9685BD7}"/>
                  </a:ext>
                </a:extLst>
              </p:cNvPr>
              <p:cNvGrpSpPr/>
              <p:nvPr/>
            </p:nvGrpSpPr>
            <p:grpSpPr>
              <a:xfrm>
                <a:off x="5732604" y="1543363"/>
                <a:ext cx="1958357" cy="4374341"/>
                <a:chOff x="956915" y="1880992"/>
                <a:chExt cx="1800104" cy="3320411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083F253-63B1-5BE7-FCF0-8C490F2A3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56915" y="1908348"/>
                  <a:ext cx="1754777" cy="9851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2DF37F4-8531-B759-7B34-9D5591315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6915" y="1880992"/>
                  <a:ext cx="0" cy="2826513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CC1F448-D448-8AD8-4E97-076AAB443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11692" y="1880992"/>
                  <a:ext cx="45327" cy="3320411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1854D92-52F3-71A6-2F92-8E0BDE421EA0}"/>
                  </a:ext>
                </a:extLst>
              </p:cNvPr>
              <p:cNvGrpSpPr/>
              <p:nvPr/>
            </p:nvGrpSpPr>
            <p:grpSpPr>
              <a:xfrm>
                <a:off x="7852906" y="1592380"/>
                <a:ext cx="1949382" cy="5114790"/>
                <a:chOff x="7852906" y="1592380"/>
                <a:chExt cx="1949382" cy="5114790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C6F6854-C424-49C1-2D8C-82C8EFE01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2906" y="1615899"/>
                  <a:ext cx="48746" cy="5091271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2FFFD3A-B012-D2B0-6556-727A7CE79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55937" y="1592380"/>
                  <a:ext cx="1946351" cy="0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AE2BB1D-4AF9-4EF4-C28C-8F35594F53FF}"/>
                  </a:ext>
                </a:extLst>
              </p:cNvPr>
              <p:cNvGrpSpPr/>
              <p:nvPr/>
            </p:nvGrpSpPr>
            <p:grpSpPr>
              <a:xfrm>
                <a:off x="101379" y="1552046"/>
                <a:ext cx="1336132" cy="4389924"/>
                <a:chOff x="6980526" y="1574065"/>
                <a:chExt cx="1336132" cy="4389924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1E29256F-DB0B-EBE1-81BC-E18CC95D5F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980526" y="1594335"/>
                  <a:ext cx="1336132" cy="20064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F8DD550D-2261-B5EE-0012-B53ECF4BE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3057" y="1574065"/>
                  <a:ext cx="33601" cy="4389924"/>
                </a:xfrm>
                <a:prstGeom prst="line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87E88BD-884A-1FD9-47C6-3F9B093AAD5A}"/>
                </a:ext>
              </a:extLst>
            </p:cNvPr>
            <p:cNvSpPr txBox="1"/>
            <p:nvPr/>
          </p:nvSpPr>
          <p:spPr>
            <a:xfrm>
              <a:off x="668698" y="963594"/>
              <a:ext cx="54262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2E2B652-B4FB-CD45-A646-A903E8A3C0B7}"/>
                </a:ext>
              </a:extLst>
            </p:cNvPr>
            <p:cNvSpPr txBox="1"/>
            <p:nvPr/>
          </p:nvSpPr>
          <p:spPr>
            <a:xfrm>
              <a:off x="10638999" y="947314"/>
              <a:ext cx="54262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B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9E63DDC1-BF4E-76F2-9793-9AEDFEFD3E27}"/>
              </a:ext>
            </a:extLst>
          </p:cNvPr>
          <p:cNvSpPr txBox="1"/>
          <p:nvPr/>
        </p:nvSpPr>
        <p:spPr>
          <a:xfrm>
            <a:off x="2369109" y="175986"/>
            <a:ext cx="7453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Arial Rounded MT Bold" panose="020F0704030504030204" pitchFamily="34" charset="0"/>
              </a:rPr>
              <a:t>Coil Placement and Connections </a:t>
            </a:r>
            <a:endParaRPr lang="en-US" sz="3600" b="1" dirty="0">
              <a:latin typeface="Arial Rounded MT Bold" panose="020F0704030504030204" pitchFamily="34" charset="0"/>
            </a:endParaRPr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E20D7149-C1A3-7865-E38A-4D8885BDDFDB}"/>
              </a:ext>
            </a:extLst>
          </p:cNvPr>
          <p:cNvSpPr/>
          <p:nvPr/>
        </p:nvSpPr>
        <p:spPr>
          <a:xfrm>
            <a:off x="1046499" y="6286313"/>
            <a:ext cx="208985" cy="1885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1A2A9D32-1E9E-652F-49E8-D1BDF4CA19BB}"/>
              </a:ext>
            </a:extLst>
          </p:cNvPr>
          <p:cNvSpPr/>
          <p:nvPr/>
        </p:nvSpPr>
        <p:spPr>
          <a:xfrm>
            <a:off x="1626310" y="6306746"/>
            <a:ext cx="208985" cy="1885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48D36D5A-66CC-E148-A45F-D6C17BCECFE2}"/>
              </a:ext>
            </a:extLst>
          </p:cNvPr>
          <p:cNvSpPr/>
          <p:nvPr/>
        </p:nvSpPr>
        <p:spPr>
          <a:xfrm>
            <a:off x="2384961" y="6286313"/>
            <a:ext cx="208985" cy="1885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131BF0F3-CB9E-C63E-96B1-DFD28338B96E}"/>
              </a:ext>
            </a:extLst>
          </p:cNvPr>
          <p:cNvSpPr/>
          <p:nvPr/>
        </p:nvSpPr>
        <p:spPr>
          <a:xfrm>
            <a:off x="8827683" y="6317750"/>
            <a:ext cx="208985" cy="1885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7463CBFD-A578-5CEB-24C2-0F4CCD5113E1}"/>
              </a:ext>
            </a:extLst>
          </p:cNvPr>
          <p:cNvSpPr/>
          <p:nvPr/>
        </p:nvSpPr>
        <p:spPr>
          <a:xfrm>
            <a:off x="8177085" y="6349752"/>
            <a:ext cx="208985" cy="1885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90099D07-D978-25F5-310B-A19FB348FDCD}"/>
              </a:ext>
            </a:extLst>
          </p:cNvPr>
          <p:cNvSpPr/>
          <p:nvPr/>
        </p:nvSpPr>
        <p:spPr>
          <a:xfrm>
            <a:off x="7508229" y="6370894"/>
            <a:ext cx="208985" cy="18852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5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8" grpId="0"/>
      <p:bldP spid="158" grpId="0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CB7C83-4CE2-8810-F4F9-4B2C8F24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348343"/>
            <a:ext cx="61722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 smtClean="0">
                <a:latin typeface="Arial Rounded MT Bold" panose="020F0704030504030204" pitchFamily="34" charset="0"/>
              </a:rPr>
              <a:t>Laboratory </a:t>
            </a:r>
            <a:r>
              <a:rPr lang="en-GB" sz="4800" b="1" dirty="0">
                <a:latin typeface="Arial Rounded MT Bold" panose="020F0704030504030204" pitchFamily="34" charset="0"/>
              </a:rPr>
              <a:t>Test</a:t>
            </a:r>
            <a:endParaRPr lang="en-US" sz="4800" b="1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94315-FBE2-E640-C047-21F5B529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74" y="2303812"/>
            <a:ext cx="4342106" cy="3059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EBB0A-CA47-6B5C-0CAF-B8D60D38C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162" y="2328043"/>
            <a:ext cx="4342106" cy="32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BAAA-729F-76C2-A774-DFC57F01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1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 smtClean="0">
                <a:latin typeface="Arial Rounded MT Bold" panose="020F0704030504030204" pitchFamily="34" charset="0"/>
              </a:rPr>
              <a:t>Laboratory </a:t>
            </a:r>
            <a:r>
              <a:rPr lang="en-GB" sz="4800" b="1" dirty="0">
                <a:latin typeface="Arial Rounded MT Bold" panose="020F0704030504030204" pitchFamily="34" charset="0"/>
              </a:rPr>
              <a:t>Test Data</a:t>
            </a:r>
            <a:endParaRPr lang="en-US" sz="4800" b="1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5135D71-1E08-D6EA-D11D-A4B0C811D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52447"/>
              </p:ext>
            </p:extLst>
          </p:nvPr>
        </p:nvGraphicFramePr>
        <p:xfrm>
          <a:off x="464457" y="2576945"/>
          <a:ext cx="3323772" cy="223453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98446">
                  <a:extLst>
                    <a:ext uri="{9D8B030D-6E8A-4147-A177-3AD203B41FA5}">
                      <a16:colId xmlns:a16="http://schemas.microsoft.com/office/drawing/2014/main" val="1641750275"/>
                    </a:ext>
                  </a:extLst>
                </a:gridCol>
                <a:gridCol w="1525326">
                  <a:extLst>
                    <a:ext uri="{9D8B030D-6E8A-4147-A177-3AD203B41FA5}">
                      <a16:colId xmlns:a16="http://schemas.microsoft.com/office/drawing/2014/main" val="3292526721"/>
                    </a:ext>
                  </a:extLst>
                </a:gridCol>
              </a:tblGrid>
              <a:tr h="531486">
                <a:tc>
                  <a:txBody>
                    <a:bodyPr/>
                    <a:lstStyle/>
                    <a:p>
                      <a:r>
                        <a:rPr lang="en-GB" dirty="0"/>
                        <a:t>Test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052130"/>
                  </a:ext>
                </a:extLst>
              </a:tr>
              <a:tr h="53148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b="1" dirty="0"/>
                        <a:t>Voltage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345 Volts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35303"/>
                  </a:ext>
                </a:extLst>
              </a:tr>
              <a:tr h="53148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b="1" dirty="0"/>
                        <a:t>Current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0.45 A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606409"/>
                  </a:ext>
                </a:extLst>
              </a:tr>
              <a:tr h="57872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b="1" dirty="0"/>
                        <a:t>Power(Per-phase)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11 watts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5784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ABF1BF8-7AAB-DE80-0AB1-40C82C609299}"/>
              </a:ext>
            </a:extLst>
          </p:cNvPr>
          <p:cNvSpPr txBox="1"/>
          <p:nvPr/>
        </p:nvSpPr>
        <p:spPr>
          <a:xfrm>
            <a:off x="464457" y="2115280"/>
            <a:ext cx="332377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/>
              <a:t>          No Load Test</a:t>
            </a:r>
            <a:endParaRPr lang="en-US" sz="2400" b="1" dirty="0"/>
          </a:p>
        </p:txBody>
      </p:sp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4FE74B4E-A2AD-493F-95F5-01859730A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634457"/>
              </p:ext>
            </p:extLst>
          </p:nvPr>
        </p:nvGraphicFramePr>
        <p:xfrm>
          <a:off x="4434114" y="2563598"/>
          <a:ext cx="3323772" cy="223453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98446">
                  <a:extLst>
                    <a:ext uri="{9D8B030D-6E8A-4147-A177-3AD203B41FA5}">
                      <a16:colId xmlns:a16="http://schemas.microsoft.com/office/drawing/2014/main" val="1641750275"/>
                    </a:ext>
                  </a:extLst>
                </a:gridCol>
                <a:gridCol w="1525326">
                  <a:extLst>
                    <a:ext uri="{9D8B030D-6E8A-4147-A177-3AD203B41FA5}">
                      <a16:colId xmlns:a16="http://schemas.microsoft.com/office/drawing/2014/main" val="3292526721"/>
                    </a:ext>
                  </a:extLst>
                </a:gridCol>
              </a:tblGrid>
              <a:tr h="531486">
                <a:tc>
                  <a:txBody>
                    <a:bodyPr/>
                    <a:lstStyle/>
                    <a:p>
                      <a:r>
                        <a:rPr lang="en-GB" dirty="0"/>
                        <a:t>Test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052130"/>
                  </a:ext>
                </a:extLst>
              </a:tr>
              <a:tr h="53148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b="1" dirty="0"/>
                        <a:t>Voltage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120 Volts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35303"/>
                  </a:ext>
                </a:extLst>
              </a:tr>
              <a:tr h="53148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b="1" dirty="0"/>
                        <a:t>Current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  0.7 A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606409"/>
                  </a:ext>
                </a:extLst>
              </a:tr>
              <a:tr h="57872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b="1" dirty="0"/>
                        <a:t>Power(Per-phase)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 39 watts 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57842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3ED1E56-4F64-A2AB-8767-7203E961F8FB}"/>
              </a:ext>
            </a:extLst>
          </p:cNvPr>
          <p:cNvSpPr txBox="1"/>
          <p:nvPr/>
        </p:nvSpPr>
        <p:spPr>
          <a:xfrm>
            <a:off x="4434114" y="2101932"/>
            <a:ext cx="332377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/>
              <a:t>       Blocked Rotor Test</a:t>
            </a:r>
            <a:endParaRPr lang="en-US" sz="2400" b="1" dirty="0"/>
          </a:p>
        </p:txBody>
      </p:sp>
      <p:graphicFrame>
        <p:nvGraphicFramePr>
          <p:cNvPr id="25" name="Table 11">
            <a:extLst>
              <a:ext uri="{FF2B5EF4-FFF2-40B4-BE49-F238E27FC236}">
                <a16:creationId xmlns:a16="http://schemas.microsoft.com/office/drawing/2014/main" id="{DACF941F-EE7E-4F89-3881-753DF520D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994451"/>
              </p:ext>
            </p:extLst>
          </p:nvPr>
        </p:nvGraphicFramePr>
        <p:xfrm>
          <a:off x="8403771" y="2576945"/>
          <a:ext cx="3323772" cy="223453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98446">
                  <a:extLst>
                    <a:ext uri="{9D8B030D-6E8A-4147-A177-3AD203B41FA5}">
                      <a16:colId xmlns:a16="http://schemas.microsoft.com/office/drawing/2014/main" val="1641750275"/>
                    </a:ext>
                  </a:extLst>
                </a:gridCol>
                <a:gridCol w="1525326">
                  <a:extLst>
                    <a:ext uri="{9D8B030D-6E8A-4147-A177-3AD203B41FA5}">
                      <a16:colId xmlns:a16="http://schemas.microsoft.com/office/drawing/2014/main" val="3292526721"/>
                    </a:ext>
                  </a:extLst>
                </a:gridCol>
              </a:tblGrid>
              <a:tr h="546490">
                <a:tc>
                  <a:txBody>
                    <a:bodyPr/>
                    <a:lstStyle/>
                    <a:p>
                      <a:r>
                        <a:rPr lang="en-GB" dirty="0"/>
                        <a:t>Test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052130"/>
                  </a:ext>
                </a:extLst>
              </a:tr>
              <a:tr h="54649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b="1" dirty="0"/>
                        <a:t>Coil 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 43.7 </a:t>
                      </a:r>
                      <a:r>
                        <a:rPr lang="el-GR" b="1" dirty="0"/>
                        <a:t>Ω</a:t>
                      </a:r>
                      <a:r>
                        <a:rPr lang="en-GB" b="1" dirty="0"/>
                        <a:t>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35303"/>
                  </a:ext>
                </a:extLst>
              </a:tr>
              <a:tr h="54649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b="1" dirty="0"/>
                        <a:t>Coil 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 42.6 </a:t>
                      </a:r>
                      <a:r>
                        <a:rPr lang="el-GR" b="1" dirty="0"/>
                        <a:t>Ω</a:t>
                      </a:r>
                      <a:r>
                        <a:rPr lang="en-GB" b="1" dirty="0"/>
                        <a:t>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606409"/>
                  </a:ext>
                </a:extLst>
              </a:tr>
              <a:tr h="59506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b="1" dirty="0"/>
                        <a:t>Coil 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 42. 9 </a:t>
                      </a:r>
                      <a:r>
                        <a:rPr lang="el-GR" b="1" dirty="0"/>
                        <a:t>Ω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57842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24072B3-9EC6-DAF2-EFCA-4F3D3D1A8ABA}"/>
              </a:ext>
            </a:extLst>
          </p:cNvPr>
          <p:cNvSpPr txBox="1"/>
          <p:nvPr/>
        </p:nvSpPr>
        <p:spPr>
          <a:xfrm>
            <a:off x="8403771" y="2101931"/>
            <a:ext cx="332377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/>
              <a:t>                DC Test</a:t>
            </a:r>
            <a:endParaRPr lang="en-US" sz="2400" b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338867-D9A7-BAB9-AA6C-605F3A1FA01F}"/>
              </a:ext>
            </a:extLst>
          </p:cNvPr>
          <p:cNvGrpSpPr/>
          <p:nvPr/>
        </p:nvGrpSpPr>
        <p:grpSpPr>
          <a:xfrm>
            <a:off x="2179103" y="2576945"/>
            <a:ext cx="45719" cy="2234538"/>
            <a:chOff x="4042593" y="2576945"/>
            <a:chExt cx="45719" cy="22345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7A7753-1C8B-4168-CF86-71756043BA9A}"/>
                </a:ext>
              </a:extLst>
            </p:cNvPr>
            <p:cNvSpPr/>
            <p:nvPr/>
          </p:nvSpPr>
          <p:spPr>
            <a:xfrm>
              <a:off x="4042593" y="3069771"/>
              <a:ext cx="45719" cy="17417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517CFAA-AEE1-A156-8B74-04F4C86704BB}"/>
                </a:ext>
              </a:extLst>
            </p:cNvPr>
            <p:cNvSpPr/>
            <p:nvPr/>
          </p:nvSpPr>
          <p:spPr>
            <a:xfrm>
              <a:off x="4042593" y="2576945"/>
              <a:ext cx="45719" cy="492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C77CF8-C011-9BE3-4FB3-B24666E677FB}"/>
              </a:ext>
            </a:extLst>
          </p:cNvPr>
          <p:cNvGrpSpPr/>
          <p:nvPr/>
        </p:nvGrpSpPr>
        <p:grpSpPr>
          <a:xfrm>
            <a:off x="6096000" y="2563596"/>
            <a:ext cx="45719" cy="2234538"/>
            <a:chOff x="4042593" y="2576945"/>
            <a:chExt cx="45719" cy="223453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A15DC7E-CEC5-9264-1CAE-5F27462C59BB}"/>
                </a:ext>
              </a:extLst>
            </p:cNvPr>
            <p:cNvSpPr/>
            <p:nvPr/>
          </p:nvSpPr>
          <p:spPr>
            <a:xfrm>
              <a:off x="4042593" y="3069771"/>
              <a:ext cx="45719" cy="17417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6670A6-EF94-C4F9-FF50-72C4F87A3018}"/>
                </a:ext>
              </a:extLst>
            </p:cNvPr>
            <p:cNvSpPr/>
            <p:nvPr/>
          </p:nvSpPr>
          <p:spPr>
            <a:xfrm>
              <a:off x="4042593" y="2576945"/>
              <a:ext cx="45719" cy="492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A6CEC4-E58C-7A49-6BB3-1CC78BEBBC26}"/>
              </a:ext>
            </a:extLst>
          </p:cNvPr>
          <p:cNvGrpSpPr/>
          <p:nvPr/>
        </p:nvGrpSpPr>
        <p:grpSpPr>
          <a:xfrm>
            <a:off x="10065657" y="2590293"/>
            <a:ext cx="45719" cy="2234538"/>
            <a:chOff x="4042593" y="2576945"/>
            <a:chExt cx="45719" cy="223453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CE8E8F2-8513-2774-AAC2-E61FAB33DA2B}"/>
                </a:ext>
              </a:extLst>
            </p:cNvPr>
            <p:cNvSpPr/>
            <p:nvPr/>
          </p:nvSpPr>
          <p:spPr>
            <a:xfrm>
              <a:off x="4042593" y="3069771"/>
              <a:ext cx="45719" cy="17417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AE7799-BF76-D88C-D954-4CC2144DC2DB}"/>
                </a:ext>
              </a:extLst>
            </p:cNvPr>
            <p:cNvSpPr/>
            <p:nvPr/>
          </p:nvSpPr>
          <p:spPr>
            <a:xfrm>
              <a:off x="4042593" y="2576945"/>
              <a:ext cx="45719" cy="492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621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23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1 from Estimation of equivalent circuit parameters of transformer  and induction motor using PSO | Semantic Scholar">
            <a:extLst>
              <a:ext uri="{FF2B5EF4-FFF2-40B4-BE49-F238E27FC236}">
                <a16:creationId xmlns:a16="http://schemas.microsoft.com/office/drawing/2014/main" id="{AE77D16A-C3E3-E010-D90C-19843070B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46976" r="2719" b="12688"/>
          <a:stretch/>
        </p:blipFill>
        <p:spPr bwMode="auto">
          <a:xfrm>
            <a:off x="744583" y="2442754"/>
            <a:ext cx="5351418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291DF-363C-FF16-06F3-B36BAADF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57" y="80692"/>
            <a:ext cx="8697686" cy="116322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>
                <a:latin typeface="Arial Rounded MT Bold" panose="020F0704030504030204" pitchFamily="34" charset="0"/>
              </a:rPr>
              <a:t>Equivalent Circuit Calculation</a:t>
            </a:r>
            <a:endParaRPr lang="en-US" sz="48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1B811-B2B4-C76D-6904-969AE4593F20}"/>
              </a:ext>
            </a:extLst>
          </p:cNvPr>
          <p:cNvSpPr txBox="1"/>
          <p:nvPr/>
        </p:nvSpPr>
        <p:spPr>
          <a:xfrm>
            <a:off x="351063" y="6492875"/>
            <a:ext cx="9517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Figure Courtesy </a:t>
            </a:r>
            <a:r>
              <a:rPr lang="en-US" sz="900" dirty="0"/>
              <a:t>: https://www.semanticscholar.org/paper/Estimation-of-equivalent-circuit-parameters-of-and-Bhowmick-Manna/2da074f423efe631c88c21926be3510c04d618a7/figure/0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7025DD94-56D8-0BCA-45B1-6B3B1AA85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099" y="29570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DD188E1-F668-2F4A-C3DA-2774B2989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36769"/>
              </p:ext>
            </p:extLst>
          </p:nvPr>
        </p:nvGraphicFramePr>
        <p:xfrm>
          <a:off x="7040880" y="2839128"/>
          <a:ext cx="4302034" cy="22504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151017">
                  <a:extLst>
                    <a:ext uri="{9D8B030D-6E8A-4147-A177-3AD203B41FA5}">
                      <a16:colId xmlns:a16="http://schemas.microsoft.com/office/drawing/2014/main" val="2917900037"/>
                    </a:ext>
                  </a:extLst>
                </a:gridCol>
                <a:gridCol w="2151017">
                  <a:extLst>
                    <a:ext uri="{9D8B030D-6E8A-4147-A177-3AD203B41FA5}">
                      <a16:colId xmlns:a16="http://schemas.microsoft.com/office/drawing/2014/main" val="2225366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  Parameters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        Values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52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/>
                        <a:t>            R</a:t>
                      </a:r>
                      <a:r>
                        <a:rPr lang="en-GB" sz="1600" b="1" dirty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        </a:t>
                      </a:r>
                      <a:r>
                        <a:rPr lang="en-GB" b="1" dirty="0"/>
                        <a:t>43.067</a:t>
                      </a:r>
                      <a:r>
                        <a:rPr lang="en-GB" dirty="0"/>
                        <a:t> </a:t>
                      </a:r>
                      <a:r>
                        <a:rPr lang="el-GR" dirty="0"/>
                        <a:t>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21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dirty="0"/>
                        <a:t>             R</a:t>
                      </a:r>
                      <a:r>
                        <a:rPr lang="en-GB" sz="1400" b="1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        </a:t>
                      </a:r>
                      <a:r>
                        <a:rPr lang="en-GB" b="1" dirty="0"/>
                        <a:t>36.533 </a:t>
                      </a:r>
                      <a:r>
                        <a:rPr lang="el-GR" dirty="0"/>
                        <a:t>Ω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58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dirty="0"/>
                        <a:t>             X</a:t>
                      </a:r>
                      <a:r>
                        <a:rPr lang="en-GB" sz="1400" b="1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        </a:t>
                      </a:r>
                      <a:r>
                        <a:rPr lang="en-GB" b="1" dirty="0"/>
                        <a:t>23.332 </a:t>
                      </a:r>
                      <a:r>
                        <a:rPr lang="el-GR" dirty="0"/>
                        <a:t>Ω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56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dirty="0"/>
                        <a:t>             X</a:t>
                      </a:r>
                      <a:r>
                        <a:rPr lang="en-GB" sz="1400" b="1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        </a:t>
                      </a:r>
                      <a:r>
                        <a:rPr lang="en-GB" b="1" dirty="0"/>
                        <a:t>35.298 </a:t>
                      </a:r>
                      <a:r>
                        <a:rPr lang="el-GR" dirty="0"/>
                        <a:t>Ω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81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dirty="0"/>
                        <a:t>             </a:t>
                      </a:r>
                      <a:r>
                        <a:rPr lang="en-GB" sz="1800" b="1" dirty="0" err="1"/>
                        <a:t>X</a:t>
                      </a:r>
                      <a:r>
                        <a:rPr lang="en-GB" sz="1400" b="1" dirty="0" err="1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        </a:t>
                      </a:r>
                      <a:r>
                        <a:rPr lang="en-GB" b="1" dirty="0"/>
                        <a:t>407.337 </a:t>
                      </a:r>
                      <a:r>
                        <a:rPr lang="el-GR" dirty="0"/>
                        <a:t>Ω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4726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8BE09C9-88D3-6019-63D5-66CC19DF862B}"/>
              </a:ext>
            </a:extLst>
          </p:cNvPr>
          <p:cNvSpPr txBox="1"/>
          <p:nvPr/>
        </p:nvSpPr>
        <p:spPr>
          <a:xfrm>
            <a:off x="7040880" y="2377463"/>
            <a:ext cx="4302034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/>
              <a:t>Equivalent Circuit Parameters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C9272-5731-13AC-145A-6A98FEEB8036}"/>
              </a:ext>
            </a:extLst>
          </p:cNvPr>
          <p:cNvSpPr txBox="1"/>
          <p:nvPr/>
        </p:nvSpPr>
        <p:spPr>
          <a:xfrm>
            <a:off x="1149531" y="4922176"/>
            <a:ext cx="430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Fig -1: Three phase Induction Motor Equivalent circuit referred to the Stator Side</a:t>
            </a:r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12F103-3E13-3E4D-066A-9D8F89A56109}"/>
              </a:ext>
            </a:extLst>
          </p:cNvPr>
          <p:cNvGrpSpPr/>
          <p:nvPr/>
        </p:nvGrpSpPr>
        <p:grpSpPr>
          <a:xfrm>
            <a:off x="9048750" y="2855401"/>
            <a:ext cx="45719" cy="2234539"/>
            <a:chOff x="4042593" y="2576945"/>
            <a:chExt cx="45719" cy="22345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E78A18D-E5DB-AE4F-3259-1F52F87F70A6}"/>
                </a:ext>
              </a:extLst>
            </p:cNvPr>
            <p:cNvSpPr/>
            <p:nvPr/>
          </p:nvSpPr>
          <p:spPr>
            <a:xfrm>
              <a:off x="4042593" y="2904132"/>
              <a:ext cx="45719" cy="19073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297013-AB8E-5D7D-6D01-A916A9029CB2}"/>
                </a:ext>
              </a:extLst>
            </p:cNvPr>
            <p:cNvSpPr/>
            <p:nvPr/>
          </p:nvSpPr>
          <p:spPr>
            <a:xfrm>
              <a:off x="4042593" y="2576945"/>
              <a:ext cx="45719" cy="326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973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5D4BE9-4FAE-9929-F259-B2D00E3F4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42890"/>
              </p:ext>
            </p:extLst>
          </p:nvPr>
        </p:nvGraphicFramePr>
        <p:xfrm>
          <a:off x="2032000" y="2783597"/>
          <a:ext cx="8128000" cy="2590800"/>
        </p:xfrm>
        <a:graphic>
          <a:graphicData uri="http://schemas.openxmlformats.org/drawingml/2006/table">
            <a:tbl>
              <a:tblPr firstRow="1" lastCol="1" bandRow="1">
                <a:tableStyleId>{793D81CF-94F2-401A-BA57-92F5A7B2D0C5}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688752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10153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                   Instruments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                      Cost(BDT)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338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Motor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                   1200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2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Insulated Copper Wire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                   900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707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Varnish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                   40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26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Fibre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                   90    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322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Miscellaneous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                   100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56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 dirty="0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                      2330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709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9F2D47-02A2-7EC8-1977-68B7EF012F5E}"/>
              </a:ext>
            </a:extLst>
          </p:cNvPr>
          <p:cNvSpPr txBox="1"/>
          <p:nvPr/>
        </p:nvSpPr>
        <p:spPr>
          <a:xfrm>
            <a:off x="2032000" y="2321932"/>
            <a:ext cx="8128000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/>
              <a:t>                                    Costing of this Project</a:t>
            </a:r>
            <a:endParaRPr lang="en-US" sz="24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58FA3D-53B5-AA21-B9FF-1A1C8BAEED29}"/>
              </a:ext>
            </a:extLst>
          </p:cNvPr>
          <p:cNvGrpSpPr/>
          <p:nvPr/>
        </p:nvGrpSpPr>
        <p:grpSpPr>
          <a:xfrm flipH="1">
            <a:off x="5820444" y="2783597"/>
            <a:ext cx="45719" cy="2590800"/>
            <a:chOff x="4042593" y="2576945"/>
            <a:chExt cx="45719" cy="22345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10E131-0F61-0BC5-EC7A-D2F0E97414E9}"/>
                </a:ext>
              </a:extLst>
            </p:cNvPr>
            <p:cNvSpPr/>
            <p:nvPr/>
          </p:nvSpPr>
          <p:spPr>
            <a:xfrm>
              <a:off x="4042593" y="2904132"/>
              <a:ext cx="45719" cy="19073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B2CF8C-8C08-2B6B-F6B3-B857C5776C70}"/>
                </a:ext>
              </a:extLst>
            </p:cNvPr>
            <p:cNvSpPr/>
            <p:nvPr/>
          </p:nvSpPr>
          <p:spPr>
            <a:xfrm>
              <a:off x="4042593" y="2576945"/>
              <a:ext cx="45719" cy="326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BB6CB88-96BD-8221-CC5F-3A3BDA78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57" y="140068"/>
            <a:ext cx="8697686" cy="1163229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 smtClean="0">
                <a:latin typeface="Arial Rounded MT Bold" panose="020F0704030504030204" pitchFamily="34" charset="0"/>
              </a:rPr>
              <a:t>Cost </a:t>
            </a:r>
            <a:r>
              <a:rPr lang="en-GB" sz="4800" b="1" dirty="0">
                <a:latin typeface="Arial Rounded MT Bold" panose="020F0704030504030204" pitchFamily="34" charset="0"/>
              </a:rPr>
              <a:t>Calculation</a:t>
            </a:r>
            <a:endParaRPr lang="en-US" sz="48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7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6929-613A-3A64-74D9-CE86AA9E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8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latin typeface="Arial Rounded MT Bold" panose="020F0704030504030204" pitchFamily="34" charset="0"/>
              </a:rPr>
              <a:t>The Reconstructed Motor</a:t>
            </a:r>
            <a:endParaRPr lang="en-US" sz="4800" b="1" dirty="0"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Selected photo">
            <a:extLst>
              <a:ext uri="{FF2B5EF4-FFF2-40B4-BE49-F238E27FC236}">
                <a16:creationId xmlns:a16="http://schemas.microsoft.com/office/drawing/2014/main" id="{100EF9E9-C93A-728D-9FCA-0D75E78E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75" y="2257480"/>
            <a:ext cx="3463637" cy="259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lected photo">
            <a:extLst>
              <a:ext uri="{FF2B5EF4-FFF2-40B4-BE49-F238E27FC236}">
                <a16:creationId xmlns:a16="http://schemas.microsoft.com/office/drawing/2014/main" id="{99CE4C44-B3AE-68F1-1525-A614F13D6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9" t="20362" r="2121" b="18378"/>
          <a:stretch/>
        </p:blipFill>
        <p:spPr bwMode="auto">
          <a:xfrm>
            <a:off x="6641898" y="2257480"/>
            <a:ext cx="5063742" cy="259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69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C2C3-1F0D-A13D-BA41-C0053A56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8"/>
            <a:ext cx="10515600" cy="1325563"/>
          </a:xfrm>
          <a:effectLst>
            <a:glow>
              <a:schemeClr val="accent1">
                <a:alpha val="96000"/>
              </a:schemeClr>
            </a:glow>
          </a:effectLst>
        </p:spPr>
        <p:txBody>
          <a:bodyPr>
            <a:normAutofit fontScale="90000"/>
          </a:bodyPr>
          <a:lstStyle/>
          <a:p>
            <a:pPr algn="ctr"/>
            <a:r>
              <a:rPr lang="en-GB" sz="4800" b="1" dirty="0">
                <a:latin typeface="Arial Rounded MT Bold" panose="020F0704030504030204" pitchFamily="34" charset="0"/>
              </a:rPr>
              <a:t>Challenges Faced During this Project</a:t>
            </a:r>
            <a:endParaRPr lang="en-US" sz="48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8C060-94B9-0A43-5D6C-4A75E1C9F454}"/>
              </a:ext>
            </a:extLst>
          </p:cNvPr>
          <p:cNvSpPr txBox="1"/>
          <p:nvPr/>
        </p:nvSpPr>
        <p:spPr>
          <a:xfrm>
            <a:off x="2389632" y="2023872"/>
            <a:ext cx="5150054" cy="46166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dirty="0"/>
              <a:t>Lack of Experience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314C2-2568-A150-C9B3-1D9A1EC43763}"/>
              </a:ext>
            </a:extLst>
          </p:cNvPr>
          <p:cNvSpPr txBox="1"/>
          <p:nvPr/>
        </p:nvSpPr>
        <p:spPr>
          <a:xfrm>
            <a:off x="2389632" y="2911455"/>
            <a:ext cx="5150054" cy="46166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dirty="0"/>
              <a:t>No Automatic Winding Machine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D3A3B-1DA2-75FF-285F-7091E7EE23EE}"/>
              </a:ext>
            </a:extLst>
          </p:cNvPr>
          <p:cNvSpPr txBox="1"/>
          <p:nvPr/>
        </p:nvSpPr>
        <p:spPr>
          <a:xfrm>
            <a:off x="2389632" y="3798332"/>
            <a:ext cx="5150054" cy="46166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7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</a:gra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dirty="0"/>
              <a:t>Equipment Shortage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950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A4DD04-9C24-461D-B471-57FC5A097F0B}"/>
              </a:ext>
            </a:extLst>
          </p:cNvPr>
          <p:cNvSpPr txBox="1"/>
          <p:nvPr/>
        </p:nvSpPr>
        <p:spPr>
          <a:xfrm>
            <a:off x="6008915" y="3930470"/>
            <a:ext cx="61830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8755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6696" y="422031"/>
            <a:ext cx="469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Overview</a:t>
            </a:r>
            <a:endParaRPr 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25416" y="1997839"/>
            <a:ext cx="81311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/>
              <a:t>Introduction of the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/>
              <a:t>Construction </a:t>
            </a:r>
            <a:r>
              <a:rPr lang="en-US" sz="3600" dirty="0"/>
              <a:t>of an induction motor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/>
              <a:t>Disassembling </a:t>
            </a:r>
            <a:r>
              <a:rPr lang="en-US" sz="3600" dirty="0"/>
              <a:t>the motor into parts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/>
              <a:t>Reconstructing </a:t>
            </a:r>
            <a:r>
              <a:rPr lang="en-US" sz="3600" dirty="0"/>
              <a:t>the </a:t>
            </a:r>
            <a:r>
              <a:rPr lang="en-US" sz="3600" dirty="0" smtClean="0"/>
              <a:t>motor</a:t>
            </a:r>
            <a:endParaRPr lang="en-US" sz="3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/>
              <a:t>Performing </a:t>
            </a:r>
            <a:r>
              <a:rPr lang="en-US" sz="3600" dirty="0"/>
              <a:t>tests on the new motor</a:t>
            </a:r>
          </a:p>
        </p:txBody>
      </p:sp>
    </p:spTree>
    <p:extLst>
      <p:ext uri="{BB962C8B-B14F-4D97-AF65-F5344CB8AC3E}">
        <p14:creationId xmlns:p14="http://schemas.microsoft.com/office/powerpoint/2010/main" val="327321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1619" y="436098"/>
            <a:ext cx="6808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What is Induction Motor</a:t>
            </a:r>
            <a:endParaRPr 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44060" y="2138289"/>
            <a:ext cx="43469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induction motor </a:t>
            </a:r>
            <a:r>
              <a:rPr lang="en-US" sz="2400" dirty="0" smtClean="0"/>
              <a:t>or asynchronous motor </a:t>
            </a:r>
            <a:r>
              <a:rPr lang="en-US" sz="2400" dirty="0"/>
              <a:t>is an AC electric motor in </a:t>
            </a:r>
            <a:r>
              <a:rPr lang="en-US" sz="2400" dirty="0" smtClean="0"/>
              <a:t>which the </a:t>
            </a:r>
            <a:r>
              <a:rPr lang="en-US" sz="2400" dirty="0"/>
              <a:t>electric current in the rotor </a:t>
            </a:r>
            <a:r>
              <a:rPr lang="en-US" sz="2400" dirty="0" smtClean="0"/>
              <a:t>is obtained by </a:t>
            </a:r>
            <a:r>
              <a:rPr lang="en-US" sz="2400" dirty="0"/>
              <a:t>electromagnetic induction </a:t>
            </a:r>
            <a:r>
              <a:rPr lang="en-US" sz="2400" dirty="0" smtClean="0"/>
              <a:t>from the </a:t>
            </a:r>
            <a:r>
              <a:rPr lang="en-US" sz="2400" dirty="0"/>
              <a:t>magnetic field of the stator winding</a:t>
            </a:r>
            <a:r>
              <a:rPr lang="en-US" sz="2400" dirty="0" smtClean="0"/>
              <a:t>. The current produces a torque.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33327" y="5042728"/>
            <a:ext cx="421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our project, We will </a:t>
            </a:r>
            <a:r>
              <a:rPr lang="en-US" sz="2400" dirty="0"/>
              <a:t>rewind </a:t>
            </a:r>
            <a:r>
              <a:rPr lang="en-US" sz="2400" dirty="0" smtClean="0"/>
              <a:t>a Squirrel Cage Induction Motor whose rated power is 325W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27" y="2138289"/>
            <a:ext cx="2556261" cy="24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1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5607" y="872197"/>
            <a:ext cx="8060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Motor Specification(Rating)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19693" r="6205" b="16923"/>
          <a:stretch/>
        </p:blipFill>
        <p:spPr>
          <a:xfrm>
            <a:off x="7315200" y="2980083"/>
            <a:ext cx="4513590" cy="2481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905" y="3066757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Poles : 4 </a:t>
            </a:r>
            <a:endParaRPr lang="en-US" sz="2800" dirty="0"/>
          </a:p>
          <a:p>
            <a:r>
              <a:rPr lang="en-US" sz="2800" dirty="0" smtClean="0"/>
              <a:t>Horse </a:t>
            </a:r>
            <a:r>
              <a:rPr lang="en-US" sz="2800" dirty="0"/>
              <a:t>Power : 0.5</a:t>
            </a:r>
          </a:p>
          <a:p>
            <a:r>
              <a:rPr lang="en-US" sz="2800" dirty="0" smtClean="0"/>
              <a:t>Voltage </a:t>
            </a:r>
            <a:r>
              <a:rPr lang="en-US" sz="2800" dirty="0"/>
              <a:t>Rating : </a:t>
            </a:r>
            <a:r>
              <a:rPr lang="en-US" sz="2800" dirty="0" smtClean="0"/>
              <a:t>220-380 V</a:t>
            </a:r>
            <a:endParaRPr lang="en-US" sz="2800" dirty="0"/>
          </a:p>
          <a:p>
            <a:r>
              <a:rPr lang="en-US" sz="2800" dirty="0" smtClean="0"/>
              <a:t>Current </a:t>
            </a:r>
            <a:r>
              <a:rPr lang="en-US" sz="2800" dirty="0"/>
              <a:t>Rating : 1.0 </a:t>
            </a:r>
            <a:r>
              <a:rPr lang="en-US" sz="2800" dirty="0" smtClean="0"/>
              <a:t>– 1.44A</a:t>
            </a:r>
            <a:endParaRPr lang="en-US" sz="2800" dirty="0"/>
          </a:p>
          <a:p>
            <a:r>
              <a:rPr lang="en-US" sz="2800" dirty="0" smtClean="0"/>
              <a:t>Speed </a:t>
            </a:r>
            <a:r>
              <a:rPr lang="en-US" sz="2800" dirty="0"/>
              <a:t>: </a:t>
            </a:r>
            <a:r>
              <a:rPr lang="en-US" sz="2800" dirty="0" smtClean="0"/>
              <a:t>1400 rpm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346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0972" y="377372"/>
            <a:ext cx="971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Disassembling of The motor</a:t>
            </a:r>
            <a:endParaRPr 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57943" y="2293257"/>
            <a:ext cx="767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Three main disassembling parts are: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7943" y="3062514"/>
            <a:ext cx="93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Solid parts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Copper Wire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Rotors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778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r="22799"/>
          <a:stretch/>
        </p:blipFill>
        <p:spPr>
          <a:xfrm>
            <a:off x="609599" y="2355666"/>
            <a:ext cx="5022406" cy="3480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043" r="-8" b="22681"/>
          <a:stretch/>
        </p:blipFill>
        <p:spPr>
          <a:xfrm rot="16200000">
            <a:off x="7505340" y="1744616"/>
            <a:ext cx="3480526" cy="47026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343" y="377372"/>
            <a:ext cx="10987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Disassembling of The motor(Solid parts)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51996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3" r="17362"/>
          <a:stretch/>
        </p:blipFill>
        <p:spPr>
          <a:xfrm>
            <a:off x="3634749" y="2412685"/>
            <a:ext cx="4922502" cy="3064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343" y="348343"/>
            <a:ext cx="10987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Disassembling of The motor(Copper Wire)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93974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24" y="2093685"/>
            <a:ext cx="4149952" cy="4149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2343" y="377372"/>
            <a:ext cx="10987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Disassembling of The motor(Rotor)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70790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3657" y="609601"/>
            <a:ext cx="6284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Wire Specification</a:t>
            </a:r>
            <a:endParaRPr 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872343"/>
            <a:ext cx="6778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Wire </a:t>
            </a:r>
            <a:r>
              <a:rPr lang="en-US" sz="2400" dirty="0" smtClean="0"/>
              <a:t>type: </a:t>
            </a:r>
            <a:r>
              <a:rPr lang="en-US" sz="2400" dirty="0"/>
              <a:t>100% copper</a:t>
            </a:r>
          </a:p>
          <a:p>
            <a:endParaRPr lang="en-US" sz="2400" dirty="0"/>
          </a:p>
          <a:p>
            <a:r>
              <a:rPr lang="en-US" sz="2400" dirty="0"/>
              <a:t>Turns per </a:t>
            </a:r>
            <a:r>
              <a:rPr lang="en-US" sz="2400" dirty="0" smtClean="0"/>
              <a:t>slot: 156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Wire gauge Measured: </a:t>
            </a:r>
            <a:r>
              <a:rPr lang="en-US" sz="2400" dirty="0" smtClean="0"/>
              <a:t>28 </a:t>
            </a:r>
            <a:r>
              <a:rPr lang="en-US" sz="2400" dirty="0"/>
              <a:t>Bought: </a:t>
            </a:r>
            <a:r>
              <a:rPr lang="en-US" sz="2400" dirty="0" smtClean="0"/>
              <a:t>28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20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606</TotalTime>
  <Words>395</Words>
  <Application>Microsoft Office PowerPoint</Application>
  <PresentationFormat>Widescreen</PresentationFormat>
  <Paragraphs>107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Laboratory Test</vt:lpstr>
      <vt:lpstr>Laboratory Test Data</vt:lpstr>
      <vt:lpstr>Equivalent Circuit Calculation</vt:lpstr>
      <vt:lpstr>Cost Calculation</vt:lpstr>
      <vt:lpstr>The Reconstructed Motor</vt:lpstr>
      <vt:lpstr>Challenges Faced During this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1906156 - Shourov Joarder</dc:creator>
  <cp:lastModifiedBy>USER</cp:lastModifiedBy>
  <cp:revision>25</cp:revision>
  <dcterms:created xsi:type="dcterms:W3CDTF">2022-08-22T07:27:42Z</dcterms:created>
  <dcterms:modified xsi:type="dcterms:W3CDTF">2022-08-23T14:05:11Z</dcterms:modified>
</cp:coreProperties>
</file>